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30" r:id="rId3"/>
    <p:sldId id="334" r:id="rId4"/>
    <p:sldId id="348" r:id="rId5"/>
    <p:sldId id="349" r:id="rId6"/>
    <p:sldId id="350" r:id="rId7"/>
    <p:sldId id="326" r:id="rId8"/>
    <p:sldId id="331" r:id="rId9"/>
    <p:sldId id="332" r:id="rId10"/>
    <p:sldId id="335" r:id="rId11"/>
    <p:sldId id="336" r:id="rId12"/>
    <p:sldId id="337" r:id="rId13"/>
    <p:sldId id="338" r:id="rId14"/>
    <p:sldId id="340" r:id="rId15"/>
    <p:sldId id="341" r:id="rId16"/>
    <p:sldId id="342" r:id="rId17"/>
    <p:sldId id="343" r:id="rId18"/>
    <p:sldId id="344" r:id="rId19"/>
    <p:sldId id="360" r:id="rId20"/>
    <p:sldId id="345" r:id="rId21"/>
    <p:sldId id="346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33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F6EDF9A-39B7-4AE6-8F11-09DF990C0080}">
          <p14:sldIdLst>
            <p14:sldId id="256"/>
            <p14:sldId id="330"/>
            <p14:sldId id="334"/>
            <p14:sldId id="348"/>
            <p14:sldId id="349"/>
            <p14:sldId id="350"/>
            <p14:sldId id="326"/>
            <p14:sldId id="331"/>
            <p14:sldId id="332"/>
            <p14:sldId id="335"/>
            <p14:sldId id="336"/>
            <p14:sldId id="337"/>
            <p14:sldId id="338"/>
            <p14:sldId id="340"/>
            <p14:sldId id="341"/>
            <p14:sldId id="342"/>
            <p14:sldId id="343"/>
            <p14:sldId id="344"/>
            <p14:sldId id="360"/>
            <p14:sldId id="345"/>
            <p14:sldId id="346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BxxPadxrnWgd4bC4ImwqbkGG8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0421" autoAdjust="0"/>
  </p:normalViewPr>
  <p:slideViewPr>
    <p:cSldViewPr snapToGrid="0">
      <p:cViewPr varScale="1">
        <p:scale>
          <a:sx n="83" d="100"/>
          <a:sy n="83" d="100"/>
        </p:scale>
        <p:origin x="48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24EBD7-2DED-6520-A4D6-A359E7CBC2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9ED3C-A386-72C3-68B5-3023B34E20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1B14A-3747-4F94-9D37-B822F836BB4E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F2356-E84D-2735-204F-4CA7D3DC46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3C7EF-CF13-1348-B577-CEC95FDBB5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69B72A-0DCC-47BF-B5C9-07BA5874D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62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9348462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261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607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1264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928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219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019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2849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107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7325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8977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507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285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7545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2463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754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8937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6453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0756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5599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370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86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2005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CE4B71D-F12C-7C76-C5D5-651B715E5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52970C5D-DB5B-27BD-6297-5F4CA9A504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9461C7C2-4897-3F32-9AC9-69987E8BCD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876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4890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D9B8CFA1-BB3B-62C3-6017-0EC0C7446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8D023229-40D0-E69E-4D1F-AB62618CAE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DD5E1C00-ADF4-B219-B0CF-0C550EDEBA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3092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01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73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232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82991D86-2901-964B-80F6-C42167EFB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5C1B58F8-39F5-B4CA-8B0A-FA3E8E596A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AF3D3C87-A2E9-BCE7-A4AD-EFD5A372B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182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3C06453-5736-6202-DEC8-27A5C370D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>
            <a:extLst>
              <a:ext uri="{FF2B5EF4-FFF2-40B4-BE49-F238E27FC236}">
                <a16:creationId xmlns:a16="http://schemas.microsoft.com/office/drawing/2014/main" id="{24BBD9EB-0AEC-BF08-BBC4-7D66DCF5E0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FBD5476C-2725-F888-9ECC-63F7824C6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75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193" y="183610"/>
            <a:ext cx="4501625" cy="8862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999" y="2155156"/>
            <a:ext cx="11296001" cy="1652337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Môn học: </a:t>
            </a:r>
            <a:r>
              <a:rPr lang="en-US" sz="40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r>
              <a:rPr lang="en-US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thống nhúng</a:t>
            </a:r>
            <a:b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THỰC HIỆN ỨNG DỤNG XỬ LÍ NGẮT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8D8C5-0231-9879-33E8-811F0D2409BF}"/>
              </a:ext>
            </a:extLst>
          </p:cNvPr>
          <p:cNvSpPr txBox="1"/>
          <p:nvPr/>
        </p:nvSpPr>
        <p:spPr>
          <a:xfrm>
            <a:off x="5384799" y="3899857"/>
            <a:ext cx="6807201" cy="27106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GV      :</a:t>
            </a:r>
            <a:r>
              <a:rPr lang="vi-V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 PGS.TS Võ Minh </a:t>
            </a:r>
            <a:r>
              <a:rPr lang="en-US" sz="2400" b="1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Huân</a:t>
            </a:r>
            <a:b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SVTH</a:t>
            </a:r>
            <a:r>
              <a:rPr lang="vi-V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</a:t>
            </a:r>
            <a:r>
              <a:rPr lang="vi-V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Nguyễn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Hoàng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Diễm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Chi</a:t>
            </a:r>
            <a:r>
              <a:rPr lang="vi-V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– 22161004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	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Huỳnh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Trang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Vĩnh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San</a:t>
            </a:r>
            <a:r>
              <a:rPr lang="vi-V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– 22161029</a:t>
            </a:r>
          </a:p>
          <a:p>
            <a:pPr>
              <a:lnSpc>
                <a:spcPct val="120000"/>
              </a:lnSpc>
            </a:pPr>
            <a:r>
              <a:rPr lang="vi-V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	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Nguyễn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Thanh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Tuyền</a:t>
            </a:r>
            <a:r>
              <a:rPr lang="vi-V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– 22161042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	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Nguyễn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Đình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Khánh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Vy</a:t>
            </a:r>
            <a:r>
              <a:rPr lang="vi-V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– 22161043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	</a:t>
            </a:r>
            <a:r>
              <a:rPr lang="vi-V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Lê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Kỳ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Tuân</a:t>
            </a:r>
            <a:r>
              <a:rPr lang="vi-V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–</a:t>
            </a:r>
            <a:r>
              <a:rPr lang="vi-V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vi-VN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22161204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	</a:t>
            </a:r>
            <a:endParaRPr lang="vi-VN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8488" y="1814587"/>
            <a:ext cx="2317330" cy="45570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 Linh kiện:</a:t>
            </a:r>
          </a:p>
        </p:txBody>
      </p:sp>
      <p:pic>
        <p:nvPicPr>
          <p:cNvPr id="6" name="Picture 1"/>
          <p:cNvPicPr>
            <a:picLocks noGrp="1" noChangeAspect="1"/>
          </p:cNvPicPr>
          <p:nvPr>
            <p:ph type="pic" idx="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1"/>
          <a:stretch/>
        </p:blipFill>
        <p:spPr>
          <a:xfrm>
            <a:off x="7213450" y="1255521"/>
            <a:ext cx="4064149" cy="5491044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070022"/>
              </p:ext>
            </p:extLst>
          </p:nvPr>
        </p:nvGraphicFramePr>
        <p:xfrm>
          <a:off x="723153" y="2662019"/>
          <a:ext cx="5588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3223">
                  <a:extLst>
                    <a:ext uri="{9D8B030D-6E8A-4147-A177-3AD203B41FA5}">
                      <a16:colId xmlns:a16="http://schemas.microsoft.com/office/drawing/2014/main" val="1389454906"/>
                    </a:ext>
                  </a:extLst>
                </a:gridCol>
                <a:gridCol w="1834777">
                  <a:extLst>
                    <a:ext uri="{9D8B030D-6E8A-4147-A177-3AD203B41FA5}">
                      <a16:colId xmlns:a16="http://schemas.microsoft.com/office/drawing/2014/main" val="3827520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Tên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 lượng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6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83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Raspberry Pi</a:t>
                      </a:r>
                      <a:r>
                        <a:rPr lang="vi-VN" sz="2400" baseline="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3 model B+</a:t>
                      </a:r>
                      <a:endParaRPr lang="vi-V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368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Điện trở 220</a:t>
                      </a:r>
                      <a:r>
                        <a:rPr lang="el-GR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Ω</a:t>
                      </a:r>
                      <a:endParaRPr lang="vi-V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782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Nút nhấn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976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Dây dẫn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</a:t>
                      </a:r>
                      <a:endParaRPr lang="vi-VN" sz="24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03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5009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77700" y="1816416"/>
            <a:ext cx="4262376" cy="478446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20000"/>
              </a:lnSpc>
              <a:buFont typeface="Wingdings" panose="05000000000000000000" pitchFamily="2" charset="2"/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Led đỏ (+) → GPIO 17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Led </a:t>
            </a:r>
            <a:r>
              <a:rPr lang="en-US" sz="2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đỏ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(-) → </a:t>
            </a:r>
            <a:r>
              <a:rPr lang="en-US" sz="2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Điện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trở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→ Board</a:t>
            </a:r>
          </a:p>
          <a:p>
            <a:pPr>
              <a:lnSpc>
                <a:spcPct val="120000"/>
              </a:lnSpc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Led vàng (+) → GPIO 27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Led </a:t>
            </a:r>
            <a:r>
              <a:rPr lang="en-US" sz="2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vàng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(-) → Điện </a:t>
            </a:r>
            <a:r>
              <a:rPr lang="en-US" sz="2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trở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→ Broad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Led xanh (+) → GPIO 22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Led xanh (-) → Điện </a:t>
            </a:r>
            <a:r>
              <a:rPr lang="en-US" sz="22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trở</a:t>
            </a: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→ Broad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Button chân 1 → Board</a:t>
            </a:r>
          </a:p>
          <a:p>
            <a:pPr marL="0" indent="0">
              <a:lnSpc>
                <a:spcPct val="120000"/>
              </a:lnSpc>
              <a:buFont typeface="Wingdings" panose="05000000000000000000" pitchFamily="2" charset="2"/>
            </a:pPr>
            <a:r>
              <a: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Button chân 2 → GPIO 4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117" r="8479"/>
          <a:stretch/>
        </p:blipFill>
        <p:spPr>
          <a:xfrm>
            <a:off x="7929624" y="1920875"/>
            <a:ext cx="4262376" cy="4575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8157" b="2951"/>
          <a:stretch/>
        </p:blipFill>
        <p:spPr>
          <a:xfrm rot="10800000">
            <a:off x="4106975" y="1920874"/>
            <a:ext cx="3867215" cy="45755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1963C5B-E501-49A9-BC6C-A25997E08132}"/>
              </a:ext>
            </a:extLst>
          </p:cNvPr>
          <p:cNvSpPr txBox="1">
            <a:spLocks/>
          </p:cNvSpPr>
          <p:nvPr/>
        </p:nvSpPr>
        <p:spPr>
          <a:xfrm>
            <a:off x="464438" y="1531301"/>
            <a:ext cx="3178100" cy="57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c. </a:t>
            </a:r>
            <a:r>
              <a:rPr lang="en-US" sz="2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Sơ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đồ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mạch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9575799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535" y="1255521"/>
            <a:ext cx="4946592" cy="5702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d. Các </a:t>
            </a:r>
            <a:r>
              <a:rPr lang="en-US" sz="2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bước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 và kiểm tra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t>12</a:t>
            </a:fld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724535" y="1851548"/>
            <a:ext cx="8899756" cy="31454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B1: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make file từ ubuntu sau đó truyền file .ko sang </a:t>
            </a:r>
            <a:r>
              <a:rPr lang="vi-VN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Raspberry Pi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15"/>
          <p:cNvPicPr>
            <a:picLocks noGrp="1" noChangeAspect="1"/>
          </p:cNvPicPr>
          <p:nvPr>
            <p:ph type="pic" idx="2"/>
          </p:nvPr>
        </p:nvPicPr>
        <p:blipFill rotWithShape="1">
          <a:blip r:embed="rId4"/>
          <a:srcRect l="13405" t="16584" r="38766" b="46500"/>
          <a:stretch/>
        </p:blipFill>
        <p:spPr>
          <a:xfrm>
            <a:off x="260985" y="2462306"/>
            <a:ext cx="6172966" cy="3526117"/>
          </a:xfrm>
          <a:prstGeom prst="rect">
            <a:avLst/>
          </a:prstGeom>
          <a:ln>
            <a:noFill/>
          </a:ln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5"/>
          <a:srcRect t="2906" r="31996" b="41790"/>
          <a:stretch/>
        </p:blipFill>
        <p:spPr>
          <a:xfrm>
            <a:off x="6438265" y="2456329"/>
            <a:ext cx="5443233" cy="35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8083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286871" y="1344930"/>
            <a:ext cx="7165788" cy="46160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B2: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vào thư mục chứa file .ko -&gt; insmod -&gt;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dmesg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1"/>
          <p:cNvPicPr>
            <a:picLocks noGrp="1" noChangeAspect="1"/>
          </p:cNvPicPr>
          <p:nvPr>
            <p:ph type="pic" idx="2"/>
          </p:nvPr>
        </p:nvPicPr>
        <p:blipFill rotWithShape="1">
          <a:blip r:embed="rId4"/>
          <a:srcRect l="17027" t="22640" r="17048" b="32616"/>
          <a:stretch/>
        </p:blipFill>
        <p:spPr>
          <a:xfrm>
            <a:off x="102085" y="2732553"/>
            <a:ext cx="6181227" cy="3166223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33451" y="1895947"/>
            <a:ext cx="5662549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$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sym typeface="+mn-ea"/>
              </a:rPr>
              <a:t>cd /home/danguyet/Desktop/drivers</a:t>
            </a:r>
          </a:p>
        </p:txBody>
      </p:sp>
      <p:sp>
        <p:nvSpPr>
          <p:cNvPr id="7" name="Text Box 8"/>
          <p:cNvSpPr txBox="1"/>
          <p:nvPr/>
        </p:nvSpPr>
        <p:spPr>
          <a:xfrm>
            <a:off x="6609009" y="1806538"/>
            <a:ext cx="520146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$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sudo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insmod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ngatchongdoi.ko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  <a:cs typeface="+mj-lt"/>
            </a:endParaRP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$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dmesg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  <a:sym typeface="+mn-ea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 rotWithShape="1">
          <a:blip r:embed="rId5"/>
          <a:srcRect l="17856" t="32745" r="17737" b="15546"/>
          <a:stretch/>
        </p:blipFill>
        <p:spPr>
          <a:xfrm>
            <a:off x="6323106" y="2732553"/>
            <a:ext cx="5859798" cy="3702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6"/>
          <p:cNvSpPr txBox="1"/>
          <p:nvPr/>
        </p:nvSpPr>
        <p:spPr>
          <a:xfrm>
            <a:off x="6227482" y="6396335"/>
            <a:ext cx="596451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=&gt; In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ra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thông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báo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 module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đã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được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nạp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  <a:cs typeface="+mj-lt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888517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452121" y="1183048"/>
            <a:ext cx="11409081" cy="110680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B3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 Kiểm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module ngatchongdoi đã được nạp vào hệ thống chưa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018255" y="1976904"/>
            <a:ext cx="129083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$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  <a:cs typeface="+mj-lt"/>
                <a:sym typeface="+mn-ea"/>
              </a:rPr>
              <a:t>lsmod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  <a:cs typeface="+mj-lt"/>
              <a:sym typeface="+mn-ea"/>
            </a:endParaRPr>
          </a:p>
        </p:txBody>
      </p:sp>
      <p:pic>
        <p:nvPicPr>
          <p:cNvPr id="5" name="Picture 5"/>
          <p:cNvPicPr>
            <a:picLocks noGrp="1" noChangeAspect="1"/>
          </p:cNvPicPr>
          <p:nvPr>
            <p:ph type="pic" idx="2"/>
          </p:nvPr>
        </p:nvPicPr>
        <p:blipFill>
          <a:blip r:embed="rId4"/>
          <a:stretch>
            <a:fillRect/>
          </a:stretch>
        </p:blipFill>
        <p:spPr>
          <a:xfrm>
            <a:off x="4715436" y="2006780"/>
            <a:ext cx="6173693" cy="485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9553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621552" y="1474190"/>
            <a:ext cx="7052236" cy="42281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B4: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kiểm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cài đặt ngắt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chưa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22070"/>
            <a:ext cx="4700965" cy="138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Cambria Math" panose="02040503050406030204" pitchFamily="18" charset="0"/>
              <a:buChar char="-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Chân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ngắt: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chân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4</a:t>
            </a:r>
          </a:p>
          <a:p>
            <a:pPr marL="342900" indent="-342900">
              <a:lnSpc>
                <a:spcPct val="120000"/>
              </a:lnSpc>
              <a:buFont typeface="Cambria Math" panose="02040503050406030204" pitchFamily="18" charset="0"/>
              <a:buChar char="-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IRQ (Interrupt Request Line)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167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06"/>
          <a:stretch/>
        </p:blipFill>
        <p:spPr>
          <a:xfrm>
            <a:off x="4700965" y="2115671"/>
            <a:ext cx="7491035" cy="42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7288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432958" y="1259897"/>
            <a:ext cx="11143466" cy="5128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B5: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kiểm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thiết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bị nào được tạo ra với tên led_seq trong thư mục /dev. 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2"/>
          </p:nvPr>
        </p:nvPicPr>
        <p:blipFill rotWithShape="1">
          <a:blip r:embed="rId4"/>
          <a:srcRect r="15425" b="13637"/>
          <a:stretch/>
        </p:blipFill>
        <p:spPr>
          <a:xfrm>
            <a:off x="5883721" y="1768341"/>
            <a:ext cx="6308280" cy="50896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958" y="2289913"/>
            <a:ext cx="5390777" cy="298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Cambria Math" panose="02040503050406030204" pitchFamily="18" charset="0"/>
              <a:buChar char="-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Nếu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module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khởi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tạo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thiết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bị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tạo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sẽ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thấy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sách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pPr marL="342900" indent="-342900">
              <a:lnSpc>
                <a:spcPct val="120000"/>
              </a:lnSpc>
              <a:buFont typeface="Cambria Math" panose="02040503050406030204" pitchFamily="18" charset="0"/>
              <a:buChar char="-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Do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tên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thiết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bị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led_seq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”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nên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câu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kiểm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vi-V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20000"/>
              </a:lnSpc>
            </a:pP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     $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ls /dev/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led_seq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lnSpc>
                <a:spcPct val="120000"/>
              </a:lnSpc>
              <a:buFont typeface="Cambria Math" panose="02040503050406030204" pitchFamily="18" charset="0"/>
              <a:buChar char="-"/>
            </a:pPr>
            <a:endParaRPr lang="vi-V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99851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561675" y="1303906"/>
            <a:ext cx="4715547" cy="542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B6: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kiểm tra file thiết bị được tạo</a:t>
            </a: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561675" y="1773468"/>
            <a:ext cx="2083694" cy="5747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$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ls /sys/class</a:t>
            </a:r>
          </a:p>
        </p:txBody>
      </p:sp>
      <p:pic>
        <p:nvPicPr>
          <p:cNvPr id="7" name="Picture 7"/>
          <p:cNvPicPr>
            <a:picLocks noGrp="1" noChangeAspect="1"/>
          </p:cNvPicPr>
          <p:nvPr>
            <p:ph type="pic" idx="2"/>
          </p:nvPr>
        </p:nvPicPr>
        <p:blipFill rotWithShape="1">
          <a:blip r:embed="rId4"/>
          <a:srcRect r="9814" b="55516"/>
          <a:stretch/>
        </p:blipFill>
        <p:spPr>
          <a:xfrm>
            <a:off x="737042" y="2396565"/>
            <a:ext cx="10717917" cy="41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1670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250181" y="3964445"/>
            <a:ext cx="3801071" cy="54400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B8: </a:t>
            </a:r>
            <a:r>
              <a:rPr lang="vi-V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 trình biên dịch gcc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50181" y="2962672"/>
            <a:ext cx="5694045" cy="5158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B7: </a:t>
            </a:r>
            <a:r>
              <a:rPr lang="vi-VN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ấp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quyền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truy xuất vào tệp thiết bị</a:t>
            </a:r>
          </a:p>
        </p:txBody>
      </p:sp>
      <p:sp>
        <p:nvSpPr>
          <p:cNvPr id="10" name="Title 1"/>
          <p:cNvSpPr>
            <a:spLocks noGrp="1"/>
          </p:cNvSpPr>
          <p:nvPr/>
        </p:nvSpPr>
        <p:spPr>
          <a:xfrm>
            <a:off x="242993" y="3478553"/>
            <a:ext cx="4597363" cy="48589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$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sudo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chmod 777 /dev/led_seq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47A92A-4C4B-461E-B44F-87EE2448B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897" y="1449845"/>
            <a:ext cx="635010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3154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694CA1-6E53-4BB0-BEAE-E5CFAC0B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922" y="1371600"/>
            <a:ext cx="69734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555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07" y="1270944"/>
            <a:ext cx="10227730" cy="547556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Bảng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92FEEF-285A-2527-FB47-0734690A3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019597"/>
              </p:ext>
            </p:extLst>
          </p:nvPr>
        </p:nvGraphicFramePr>
        <p:xfrm>
          <a:off x="212807" y="1833923"/>
          <a:ext cx="11752087" cy="49735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22064">
                  <a:extLst>
                    <a:ext uri="{9D8B030D-6E8A-4147-A177-3AD203B41FA5}">
                      <a16:colId xmlns:a16="http://schemas.microsoft.com/office/drawing/2014/main" val="2206018898"/>
                    </a:ext>
                  </a:extLst>
                </a:gridCol>
                <a:gridCol w="8630023">
                  <a:extLst>
                    <a:ext uri="{9D8B030D-6E8A-4147-A177-3AD203B41FA5}">
                      <a16:colId xmlns:a16="http://schemas.microsoft.com/office/drawing/2014/main" val="2673553453"/>
                    </a:ext>
                  </a:extLst>
                </a:gridCol>
              </a:tblGrid>
              <a:tr h="53058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Họ và tên</a:t>
                      </a:r>
                      <a:endParaRPr lang="en-US" sz="2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en-US" sz="2400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Công</a:t>
                      </a:r>
                      <a:r>
                        <a:rPr lang="en-US" sz="24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400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việc</a:t>
                      </a:r>
                      <a:endParaRPr lang="en-US" sz="24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6204633"/>
                  </a:ext>
                </a:extLst>
              </a:tr>
              <a:tr h="1126836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Nguyễn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Đình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Khánh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Vy</a:t>
                      </a:r>
                      <a:endParaRPr lang="en-US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22161043</a:t>
                      </a:r>
                      <a:endParaRPr lang="vi-VN" sz="20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vi-VN" sz="20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Tìm hiểu và code sản phẩm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vi-VN" sz="20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Quay video demo sản phẩm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0133627"/>
                  </a:ext>
                </a:extLst>
              </a:tr>
              <a:tr h="8405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Nguyễn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Hoàng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Diễm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Chi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22161004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US" sz="20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vi-VN" sz="20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Cài đặt img và boot thẻ nhớ SD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vi-VN" sz="20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Làm powerpoint </a:t>
                      </a:r>
                      <a:endParaRPr lang="vi-VN" sz="20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5794044"/>
                  </a:ext>
                </a:extLst>
              </a:tr>
              <a:tr h="8682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Huỳnh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Trang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Vĩnh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San</a:t>
                      </a: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vi-VN" sz="20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22161029</a:t>
                      </a:r>
                      <a:endParaRPr lang="en-US" sz="20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vi-VN" sz="20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Xây dựng lưu đồ giải thuật 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vi-VN" sz="20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Tìm hiểu và code sản phẩm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0747900"/>
                  </a:ext>
                </a:extLst>
              </a:tr>
              <a:tr h="803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Nguyễn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Thanh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Tuyền</a:t>
                      </a:r>
                      <a:endParaRPr lang="en-US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22161042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vi-VN" sz="2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Nhập nội dung vào terminal </a:t>
                      </a:r>
                      <a:endParaRPr lang="vi-VN" sz="20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>
                        <a:lnSpc>
                          <a:spcPct val="12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vi-VN" sz="20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Chuẩn bị môi trường làm việc cho Raspberry Pi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9142190"/>
                  </a:ext>
                </a:extLst>
              </a:tr>
              <a:tr h="8036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Lê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Kỳ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Tuân</a:t>
                      </a:r>
                      <a:endParaRPr lang="en-US" sz="20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22161204</a:t>
                      </a:r>
                      <a:r>
                        <a:rPr lang="vi-VN" sz="20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US" sz="20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vi-VN" sz="20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Tìm hiểu cách kết nối phần cứng</a:t>
                      </a:r>
                      <a:endParaRPr lang="vi-VN" sz="2000" b="0" i="0" u="none" strike="noStrike" cap="none" dirty="0">
                        <a:solidFill>
                          <a:schemeClr val="dk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  <a:sym typeface="Arial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vi-VN" sz="20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Làm powerpoint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56617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542875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570468" y="1291638"/>
            <a:ext cx="7012044" cy="51248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B9: </a:t>
            </a:r>
            <a:r>
              <a:rPr lang="vi-VN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hấn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nút nhấn và thả, dmesg để xem kết quả</a:t>
            </a:r>
          </a:p>
        </p:txBody>
      </p:sp>
      <p:pic>
        <p:nvPicPr>
          <p:cNvPr id="13" name="Picture 13"/>
          <p:cNvPicPr>
            <a:picLocks noGrp="1" noChangeAspect="1"/>
          </p:cNvPicPr>
          <p:nvPr>
            <p:ph type="pic" idx="2"/>
          </p:nvPr>
        </p:nvPicPr>
        <p:blipFill rotWithShape="1">
          <a:blip r:embed="rId4"/>
          <a:srcRect l="16137" t="4849" r="5491" b="15339"/>
          <a:stretch/>
        </p:blipFill>
        <p:spPr>
          <a:xfrm>
            <a:off x="2956355" y="1840237"/>
            <a:ext cx="6279291" cy="50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335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602146" y="1399997"/>
            <a:ext cx="3230245" cy="4274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B10: </a:t>
            </a:r>
            <a:r>
              <a:rPr lang="vi-VN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óa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module</a:t>
            </a: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602146" y="1772915"/>
            <a:ext cx="4804821" cy="52025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$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sudo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rmmod ngatchongdoi.ko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6D1B0-34B9-456F-B736-6C6C691CAD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87" t="25617" r="17055" b="15544"/>
          <a:stretch/>
        </p:blipFill>
        <p:spPr>
          <a:xfrm>
            <a:off x="2875955" y="2278834"/>
            <a:ext cx="64400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5480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7140" y="1373730"/>
            <a:ext cx="3086436" cy="44909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Font typeface="Wingdings" panose="05000000000000000000" pitchFamily="2" charset="2"/>
            </a:pP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 </a:t>
            </a:r>
            <a:r>
              <a:rPr lang="vi-V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Lưu đồ giải thuật: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54" y="1346391"/>
            <a:ext cx="3135893" cy="54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7521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07" y="1270944"/>
            <a:ext cx="10227730" cy="547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vi-VN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f.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Code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3BBD0-D4BF-BE65-F907-B44B3846BE9D}"/>
              </a:ext>
            </a:extLst>
          </p:cNvPr>
          <p:cNvSpPr txBox="1"/>
          <p:nvPr/>
        </p:nvSpPr>
        <p:spPr>
          <a:xfrm>
            <a:off x="0" y="6162162"/>
            <a:ext cx="12192000" cy="494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Cambria Math" panose="02040503050406030204" pitchFamily="18" charset="0"/>
              <a:buChar char="-"/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Khai báo thư viện, tên module, chân kết nối với nút nhấn và LED và các biến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FA2F4-EAF4-4EBB-8779-CDEDECD4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3923"/>
            <a:ext cx="12192000" cy="431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0513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BBD0-D4BF-BE65-F907-B44B3846BE9D}"/>
              </a:ext>
            </a:extLst>
          </p:cNvPr>
          <p:cNvSpPr txBox="1"/>
          <p:nvPr/>
        </p:nvSpPr>
        <p:spPr>
          <a:xfrm>
            <a:off x="0" y="42106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ambria Math" panose="02040503050406030204" pitchFamily="18" charset="0"/>
              <a:buChar char="-"/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Khai báo hàm và in ra thông báo khi module được mở và đóng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58CECB-5F1B-454E-A72E-D86B18F64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56707"/>
            <a:ext cx="12192000" cy="134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72901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BBD0-D4BF-BE65-F907-B44B3846BE9D}"/>
              </a:ext>
            </a:extLst>
          </p:cNvPr>
          <p:cNvSpPr txBox="1"/>
          <p:nvPr/>
        </p:nvSpPr>
        <p:spPr>
          <a:xfrm>
            <a:off x="0" y="5295460"/>
            <a:ext cx="12192000" cy="138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Cambria" panose="02040503050406030204" pitchFamily="18" charset="0"/>
              <a:buChar char="-"/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Hàm led_write xử lý yêu cầu điều khiển trạng thái chuỗi LED của người dùng, bằng cách gửi chuỗi lệnh "start" hoặc "stop" đến user space. </a:t>
            </a:r>
          </a:p>
          <a:p>
            <a:pPr marL="342900" indent="-342900">
              <a:lnSpc>
                <a:spcPct val="120000"/>
              </a:lnSpc>
              <a:buFont typeface="Cambria Math" panose="02040503050406030204" pitchFamily="18" charset="0"/>
              <a:buChar char="-"/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Biến led_seq_running ghi lại trạng thái tắt hoặc bật của chuỗi LED.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2B480-7B5B-4192-AA65-3C8C0223A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2539"/>
            <a:ext cx="12192000" cy="37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715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BBD0-D4BF-BE65-F907-B44B3846BE9D}"/>
              </a:ext>
            </a:extLst>
          </p:cNvPr>
          <p:cNvSpPr txBox="1"/>
          <p:nvPr/>
        </p:nvSpPr>
        <p:spPr>
          <a:xfrm>
            <a:off x="0" y="5133536"/>
            <a:ext cx="12192000" cy="93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Cambria" panose="02040503050406030204" pitchFamily="18" charset="0"/>
              <a:buChar char="-"/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Khai báo cấu trúc file_operations.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Hàm led_seq_thread này điều khiển tuần tự các LED khi biến led_seq_running = 1.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254DB-98A0-44DA-AC00-2EA4BF984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0304"/>
            <a:ext cx="12192000" cy="341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46634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BBD0-D4BF-BE65-F907-B44B3846BE9D}"/>
              </a:ext>
            </a:extLst>
          </p:cNvPr>
          <p:cNvSpPr txBox="1"/>
          <p:nvPr/>
        </p:nvSpPr>
        <p:spPr>
          <a:xfrm>
            <a:off x="0" y="6223879"/>
            <a:ext cx="12192000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ambria" panose="02040503050406030204" pitchFamily="18" charset="0"/>
              <a:buChar char="-"/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Hàm xử lý ngắt cho phép bật hoặc tắt chuỗi LED khi nút nhấn được nhấn hoặc nhả.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500AA1-1590-4BAB-8A40-1D98FBBB1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2342"/>
            <a:ext cx="12192000" cy="486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770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E72976-0D2C-42F1-AD0E-167482BE0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1409"/>
            <a:ext cx="6068272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6146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07" y="1270944"/>
            <a:ext cx="10227730" cy="547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4. f) Code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giải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+mj-lt"/>
              </a:rPr>
              <a:t>thích</a:t>
            </a:r>
            <a:r>
              <a:rPr lang="en-US" sz="2400" b="1" dirty="0">
                <a:solidFill>
                  <a:schemeClr val="tx1"/>
                </a:solidFill>
                <a:latin typeface="+mj-lt"/>
              </a:rPr>
              <a:t> 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7BE9BB-B600-47A4-9C5C-387888B94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7939"/>
            <a:ext cx="10469436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4248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4D42E0A-0444-4C66-CAF1-2C26EB8AC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>
            <a:extLst>
              <a:ext uri="{FF2B5EF4-FFF2-40B4-BE49-F238E27FC236}">
                <a16:creationId xmlns:a16="http://schemas.microsoft.com/office/drawing/2014/main" id="{B29E30D3-3136-8A24-E369-BC36C04F0A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12FB0B-7956-1448-F13B-C4F54F09E9FF}"/>
              </a:ext>
            </a:extLst>
          </p:cNvPr>
          <p:cNvSpPr txBox="1"/>
          <p:nvPr/>
        </p:nvSpPr>
        <p:spPr>
          <a:xfrm>
            <a:off x="4495997" y="1357411"/>
            <a:ext cx="320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b="1" dirty="0">
                <a:latin typeface="Cambria" panose="02040503050406030204" pitchFamily="18" charset="0"/>
                <a:ea typeface="Cambria" panose="02040503050406030204" pitchFamily="18" charset="0"/>
              </a:rPr>
              <a:t>NỘI DUNG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0564889-DD92-01B0-F390-6FFB23E35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56970"/>
              </p:ext>
            </p:extLst>
          </p:nvPr>
        </p:nvGraphicFramePr>
        <p:xfrm>
          <a:off x="537882" y="2126851"/>
          <a:ext cx="5618781" cy="46074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18781">
                  <a:extLst>
                    <a:ext uri="{9D8B030D-6E8A-4147-A177-3AD203B41FA5}">
                      <a16:colId xmlns:a16="http://schemas.microsoft.com/office/drawing/2014/main" val="2812398015"/>
                    </a:ext>
                  </a:extLst>
                </a:gridCol>
              </a:tblGrid>
              <a:tr h="13151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1. Phần cứng, xử lý ngắt trên device drive (Handling interrupt)</a:t>
                      </a:r>
                      <a:endParaRPr lang="vi-VN" sz="1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6118369"/>
                  </a:ext>
                </a:extLst>
              </a:tr>
              <a:tr h="32923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400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a. </a:t>
                      </a:r>
                      <a:r>
                        <a:rPr lang="vi-VN" sz="2400" b="0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Character device: Major number và minor number </a:t>
                      </a:r>
                      <a:endParaRPr lang="en-US" sz="2400" b="0" kern="1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4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b. </a:t>
                      </a:r>
                      <a:r>
                        <a:rPr lang="vi-VN" sz="2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  <a:sym typeface="Arial"/>
                        </a:rPr>
                        <a:t>IRQ number, ISR</a:t>
                      </a:r>
                      <a:endParaRPr lang="vi-VN" sz="1600" b="0" kern="100" dirty="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6948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CA96C42-E37B-5B2A-F97E-4B6E5AC3A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80183"/>
              </p:ext>
            </p:extLst>
          </p:nvPr>
        </p:nvGraphicFramePr>
        <p:xfrm>
          <a:off x="6628186" y="2126852"/>
          <a:ext cx="5091673" cy="46074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91673">
                  <a:extLst>
                    <a:ext uri="{9D8B030D-6E8A-4147-A177-3AD203B41FA5}">
                      <a16:colId xmlns:a16="http://schemas.microsoft.com/office/drawing/2014/main" val="2812398015"/>
                    </a:ext>
                  </a:extLst>
                </a:gridCol>
              </a:tblGrid>
              <a:tr h="1397539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vi-VN" sz="28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2. Thực nghiệm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6118369"/>
                  </a:ext>
                </a:extLst>
              </a:tr>
              <a:tr h="32098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400" b="1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a. </a:t>
                      </a:r>
                      <a:r>
                        <a:rPr lang="vi-VN" sz="2400" b="0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Mô tả thực nghiệm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400" b="1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b. </a:t>
                      </a:r>
                      <a:r>
                        <a:rPr lang="vi-VN" sz="2400" b="0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Linh kiện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400" b="1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c. </a:t>
                      </a:r>
                      <a:r>
                        <a:rPr lang="vi-VN" sz="2400" b="0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Sơ đồ mạch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400" b="1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d. </a:t>
                      </a:r>
                      <a:r>
                        <a:rPr lang="vi-VN" sz="2400" b="0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Các bước làm và kiểm tra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400" b="1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e. </a:t>
                      </a:r>
                      <a:r>
                        <a:rPr lang="vi-VN" sz="2400" b="0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Lưu đồ giải thuật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400" b="1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f. </a:t>
                      </a:r>
                      <a:r>
                        <a:rPr lang="vi-VN" sz="2400" b="0" kern="1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Code và giải thích code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69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772109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33BBD0-D4BF-BE65-F907-B44B3846BE9D}"/>
              </a:ext>
            </a:extLst>
          </p:cNvPr>
          <p:cNvSpPr txBox="1"/>
          <p:nvPr/>
        </p:nvSpPr>
        <p:spPr>
          <a:xfrm>
            <a:off x="0" y="5920115"/>
            <a:ext cx="12192000" cy="93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Cambria" panose="02040503050406030204" pitchFamily="18" charset="0"/>
              <a:buChar char="-"/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Hàm led_exit để giải phóng chân GPIO, IRQ, hủy device file, class, dừng kernel thread trước khi module bị gỡ.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C97655-801D-46C7-B389-D4A1E449E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8315"/>
            <a:ext cx="12192000" cy="43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45635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B24FD31F-75A5-7088-E6AE-6FC89D7D4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>
            <a:extLst>
              <a:ext uri="{FF2B5EF4-FFF2-40B4-BE49-F238E27FC236}">
                <a16:creationId xmlns:a16="http://schemas.microsoft.com/office/drawing/2014/main" id="{C2DC2BEC-DC1D-3809-7B42-EE76A3B06E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>
            <a:extLst>
              <a:ext uri="{FF2B5EF4-FFF2-40B4-BE49-F238E27FC236}">
                <a16:creationId xmlns:a16="http://schemas.microsoft.com/office/drawing/2014/main" id="{8ABE08CF-B2EA-12D6-3B4D-05B57247F32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193" y="183610"/>
            <a:ext cx="4501625" cy="8862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E45BCC-0875-CC98-EE32-787FA98C6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27" y="2985851"/>
            <a:ext cx="11984146" cy="88629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vi-VN" sz="40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CẢM ƠN THẦY VÀ CÁC BẠN ĐÃ LẮNG NGHE</a:t>
            </a:r>
            <a:endParaRPr lang="en-US" sz="40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964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06831" y="1261270"/>
            <a:ext cx="9385404" cy="54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  <a:spcAft>
                <a:spcPts val="800"/>
              </a:spcAft>
              <a:buClr>
                <a:srgbClr val="000000"/>
              </a:buClr>
              <a:buSzTx/>
              <a:defRPr/>
            </a:pP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Phần cứng, xử lý ngắt trên device drive (Handling interrupt):</a:t>
            </a:r>
            <a:endParaRPr lang="vi-VN" sz="1600" b="1" kern="1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Sơ đồ mối quan hệ giữa user space và kernel space" title="Sơ đồ mối quan hệ giữa user space và kernel space"/>
          <p:cNvPicPr>
            <a:picLocks noChangeAspect="1"/>
          </p:cNvPicPr>
          <p:nvPr/>
        </p:nvPicPr>
        <p:blipFill rotWithShape="1">
          <a:blip r:embed="rId4"/>
          <a:srcRect l="2229" t="1453"/>
          <a:stretch/>
        </p:blipFill>
        <p:spPr>
          <a:xfrm>
            <a:off x="3236356" y="1772651"/>
            <a:ext cx="5719288" cy="4619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85576" y="6442635"/>
            <a:ext cx="8420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i="1" dirty="0">
                <a:latin typeface="Cambria" panose="02040503050406030204" pitchFamily="18" charset="0"/>
                <a:ea typeface="Cambria" panose="02040503050406030204" pitchFamily="18" charset="0"/>
              </a:rPr>
              <a:t>Sơ đồ mối quan hệ giữa user space và kernel space</a:t>
            </a:r>
          </a:p>
        </p:txBody>
      </p:sp>
    </p:spTree>
    <p:extLst>
      <p:ext uri="{BB962C8B-B14F-4D97-AF65-F5344CB8AC3E}">
        <p14:creationId xmlns:p14="http://schemas.microsoft.com/office/powerpoint/2010/main" val="280635722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939579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878" y="1298973"/>
            <a:ext cx="7783710" cy="450280"/>
          </a:xfrm>
        </p:spPr>
        <p:txBody>
          <a:bodyPr>
            <a:noAutofit/>
          </a:bodyPr>
          <a:lstStyle/>
          <a:p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a. Character device: Major number và minor number 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878" y="2601390"/>
            <a:ext cx="63437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Character device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: loại thiết bị I/O trao đổi dữ liệu từng byte/ký tự thay vì theo khối</a:t>
            </a:r>
          </a:p>
          <a:p>
            <a:pPr algn="just">
              <a:lnSpc>
                <a:spcPct val="150000"/>
              </a:lnSpc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Major number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: xác định driver liên kết với thiết bị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Minor number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biệt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device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sử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dụng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chung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driver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6399"/>
          <a:stretch/>
        </p:blipFill>
        <p:spPr>
          <a:xfrm>
            <a:off x="6663765" y="1768109"/>
            <a:ext cx="5528235" cy="508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8583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939579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853" y="1348637"/>
            <a:ext cx="4245641" cy="450280"/>
          </a:xfrm>
        </p:spPr>
        <p:txBody>
          <a:bodyPr>
            <a:noAutofit/>
          </a:bodyPr>
          <a:lstStyle/>
          <a:p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b. IRQ number, ISR: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853" y="1798917"/>
            <a:ext cx="11253694" cy="445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- IRQ number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 (Interrupt Request Number): </a:t>
            </a:r>
          </a:p>
          <a:p>
            <a:pPr lvl="1">
              <a:lnSpc>
                <a:spcPct val="150000"/>
              </a:lnSpc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	+ Số hiệu các yêu cầu ngắt giúp các thiết bị ngoại vi</a:t>
            </a:r>
          </a:p>
          <a:p>
            <a:pPr marL="914400" lvl="1" indent="-914400">
              <a:lnSpc>
                <a:spcPct val="150000"/>
              </a:lnSpc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	+ Thông báo với bộ xử lý trung tâm (CPU) chúng cần được xử lý mà không cần chờ đợi CPU hoàn thành các tác vụ hiện tại</a:t>
            </a:r>
          </a:p>
          <a:p>
            <a:pPr lvl="1">
              <a:lnSpc>
                <a:spcPct val="150000"/>
              </a:lnSpc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	+ Mỗi thiết bị được gán một số hiệu IRQ riêng</a:t>
            </a:r>
          </a:p>
          <a:p>
            <a:pPr lvl="1">
              <a:lnSpc>
                <a:spcPct val="150000"/>
              </a:lnSpc>
            </a:pPr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- ISR </a:t>
            </a: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(Interrupt Service Routine):</a:t>
            </a:r>
          </a:p>
          <a:p>
            <a:pPr lvl="1">
              <a:lnSpc>
                <a:spcPct val="150000"/>
              </a:lnSpc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	+ Được gọi là: "trình phục vụ ngắt" hoặc "trình xử lý ngắt"</a:t>
            </a:r>
          </a:p>
          <a:p>
            <a:pPr lvl="1">
              <a:lnSpc>
                <a:spcPct val="150000"/>
              </a:lnSpc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	+ Đoạn mã chương trình xử lý tín hiệu ngắt</a:t>
            </a:r>
          </a:p>
        </p:txBody>
      </p:sp>
    </p:spTree>
    <p:extLst>
      <p:ext uri="{BB962C8B-B14F-4D97-AF65-F5344CB8AC3E}">
        <p14:creationId xmlns:p14="http://schemas.microsoft.com/office/powerpoint/2010/main" val="24666388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104" y="1379480"/>
            <a:ext cx="7831896" cy="5475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vi-VN" sz="28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Thực nghiệm:</a:t>
            </a:r>
            <a:br>
              <a:rPr lang="vi-VN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vi-VN" sz="2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a. Mô tả: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4CDDB2-9E2F-C5BE-57A3-2ADA8D4EBBB3}"/>
              </a:ext>
            </a:extLst>
          </p:cNvPr>
          <p:cNvSpPr txBox="1"/>
          <p:nvPr/>
        </p:nvSpPr>
        <p:spPr>
          <a:xfrm>
            <a:off x="1385477" y="2008204"/>
            <a:ext cx="7035334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Nhập “start” vào user space, 3 led sáng tuần tự</a:t>
            </a: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434D8CF5-5410-6552-F4BF-EDE5C304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76" y="2495710"/>
            <a:ext cx="7952479" cy="4383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EE64A3-99B1-45C8-8F62-E2427EEE7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0828" y="906489"/>
            <a:ext cx="2707041" cy="198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105946-9372-3285-6519-56173BD29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0827" y="2983860"/>
            <a:ext cx="2707040" cy="1881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DF2264-A2D6-7EEB-09F5-B48E54B6690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655" r="3596"/>
          <a:stretch/>
        </p:blipFill>
        <p:spPr>
          <a:xfrm>
            <a:off x="9275817" y="4949164"/>
            <a:ext cx="2701103" cy="1881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97877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DFA5604-282A-04F9-0444-C564C073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>
            <a:extLst>
              <a:ext uri="{FF2B5EF4-FFF2-40B4-BE49-F238E27FC236}">
                <a16:creationId xmlns:a16="http://schemas.microsoft.com/office/drawing/2014/main" id="{188518AC-B4E9-7622-660F-3E1FB7FB52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44AFC-8751-252F-82BC-D3F3F42AD213}"/>
              </a:ext>
            </a:extLst>
          </p:cNvPr>
          <p:cNvSpPr txBox="1"/>
          <p:nvPr/>
        </p:nvSpPr>
        <p:spPr>
          <a:xfrm>
            <a:off x="1256520" y="1738057"/>
            <a:ext cx="9678961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vi-VN" sz="2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Khi nhấn nút nhấn, 3 led tắt. Thả nhấn 3 led sáng tuần tự bình thường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9CE78C-2284-42AB-9361-6B40FF5195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42"/>
          <a:stretch/>
        </p:blipFill>
        <p:spPr>
          <a:xfrm>
            <a:off x="1148790" y="2773082"/>
            <a:ext cx="3973045" cy="327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F24841-6D07-CEBB-70E9-3C5CEE81E5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4"/>
          <a:stretch/>
        </p:blipFill>
        <p:spPr>
          <a:xfrm>
            <a:off x="6748933" y="2773082"/>
            <a:ext cx="4080432" cy="3274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91517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4E76D90-B3CD-8DA2-AC89-22A158F12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>
            <a:extLst>
              <a:ext uri="{FF2B5EF4-FFF2-40B4-BE49-F238E27FC236}">
                <a16:creationId xmlns:a16="http://schemas.microsoft.com/office/drawing/2014/main" id="{D9F934D5-3A20-BFC4-EFD1-3962AA64978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F32D2-3B2F-9917-30BE-FAB1A97715E7}"/>
              </a:ext>
            </a:extLst>
          </p:cNvPr>
          <p:cNvSpPr txBox="1"/>
          <p:nvPr/>
        </p:nvSpPr>
        <p:spPr>
          <a:xfrm>
            <a:off x="3186696" y="1786329"/>
            <a:ext cx="5818608" cy="458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“stop”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user space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thì</a:t>
            </a:r>
            <a:r>
              <a:rPr lang="en-US" sz="2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3 led </a:t>
            </a:r>
            <a:r>
              <a:rPr lang="en-US" sz="2400" dirty="0" err="1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tắt</a:t>
            </a:r>
            <a:endParaRPr lang="vi-VN" sz="24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5CCC228-D175-B40E-D9A3-B575B7F2F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09" y="2576878"/>
            <a:ext cx="7394058" cy="4068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E0F15-0970-7F2A-E433-327D88AD2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586" y="3292148"/>
            <a:ext cx="3755956" cy="2857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37019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11396</TotalTime>
  <Words>997</Words>
  <Application>Microsoft Office PowerPoint</Application>
  <PresentationFormat>Widescreen</PresentationFormat>
  <Paragraphs>117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</vt:lpstr>
      <vt:lpstr>Cambria Math</vt:lpstr>
      <vt:lpstr>Times New Roman</vt:lpstr>
      <vt:lpstr>Wingdings</vt:lpstr>
      <vt:lpstr>Office Theme</vt:lpstr>
      <vt:lpstr>Môn học: Hệ thống nhúng THỰC HIỆN ỨNG DỤNG XỬ LÍ NGẮT</vt:lpstr>
      <vt:lpstr>Bảng phân công</vt:lpstr>
      <vt:lpstr>PowerPoint Presentation</vt:lpstr>
      <vt:lpstr>PowerPoint Presentation</vt:lpstr>
      <vt:lpstr>a. Character device: Major number và minor number :</vt:lpstr>
      <vt:lpstr>b. IRQ number, ISR:</vt:lpstr>
      <vt:lpstr>2. Thực nghiệm: a. Mô tả:</vt:lpstr>
      <vt:lpstr>PowerPoint Presentation</vt:lpstr>
      <vt:lpstr>PowerPoint Presentation</vt:lpstr>
      <vt:lpstr>b. Linh kiện:</vt:lpstr>
      <vt:lpstr>PowerPoint Presentation</vt:lpstr>
      <vt:lpstr>d. Các bước làm và kiểm tra: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e. Lưu đồ giải thuật:</vt:lpstr>
      <vt:lpstr>f. Code và giải thích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f) Code và giải thích code</vt:lpstr>
      <vt:lpstr>PowerPoint Presentation</vt:lpstr>
      <vt:lpstr>CẢM ƠN THẦY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 ipsum</dc:title>
  <dc:creator>Vũ Ngàn Thương FGAM-HCMUTE</dc:creator>
  <cp:lastModifiedBy>Vy</cp:lastModifiedBy>
  <cp:revision>349</cp:revision>
  <dcterms:created xsi:type="dcterms:W3CDTF">2022-08-31T03:57:56Z</dcterms:created>
  <dcterms:modified xsi:type="dcterms:W3CDTF">2024-11-16T06:02:55Z</dcterms:modified>
</cp:coreProperties>
</file>